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r la tarjeta de nombre">
  <p:cSld name="Citar la tarjeta de nombr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adero o falso">
  <p:cSld name="Verdadero o falso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8" name="Google Shape;68;p7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71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moraa213.wixsite.com/jecomadistribuciones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1717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idx="1" type="subTitle"/>
          </p:nvPr>
        </p:nvSpPr>
        <p:spPr>
          <a:xfrm>
            <a:off x="2101993" y="4804595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s-ES" sz="2900"/>
              <a:t>Juan Pablo Viera Martínez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s-ES" sz="2900"/>
              <a:t>Jesica Triano Cabrera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s-ES" sz="2900"/>
              <a:t>Mayte Moncayo Lagares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s-ES" sz="2900"/>
              <a:t>Empresa en el Aula 2ºFPGA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2107" y="1413706"/>
            <a:ext cx="8546757" cy="288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grpSp>
        <p:nvGrpSpPr>
          <p:cNvPr id="242" name="Google Shape;242;p27"/>
          <p:cNvGrpSpPr/>
          <p:nvPr/>
        </p:nvGrpSpPr>
        <p:grpSpPr>
          <a:xfrm>
            <a:off x="358346" y="295422"/>
            <a:ext cx="9024805" cy="1772529"/>
            <a:chOff x="0" y="5200"/>
            <a:chExt cx="8596668" cy="1310400"/>
          </a:xfrm>
        </p:grpSpPr>
        <p:sp>
          <p:nvSpPr>
            <p:cNvPr id="243" name="Google Shape;243;p27"/>
            <p:cNvSpPr/>
            <p:nvPr/>
          </p:nvSpPr>
          <p:spPr>
            <a:xfrm>
              <a:off x="0" y="5200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4" name="Google Shape;244;p27"/>
            <p:cNvSpPr txBox="1"/>
            <p:nvPr/>
          </p:nvSpPr>
          <p:spPr>
            <a:xfrm>
              <a:off x="63968" y="69168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400"/>
                <a:buFont typeface="Trebuchet MS"/>
                <a:buNone/>
              </a:pPr>
              <a:r>
                <a:rPr b="0" lang="es-ES" sz="5400" cap="non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Web</a:t>
              </a:r>
              <a:endParaRPr/>
            </a:p>
          </p:txBody>
        </p:sp>
      </p:grpSp>
      <p:sp>
        <p:nvSpPr>
          <p:cNvPr id="245" name="Google Shape;245;p27"/>
          <p:cNvSpPr txBox="1"/>
          <p:nvPr/>
        </p:nvSpPr>
        <p:spPr>
          <a:xfrm>
            <a:off x="1159659" y="5832901"/>
            <a:ext cx="81029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https://moraa213.wixsite.com/jecomadistribuciones</a:t>
            </a:r>
            <a:endParaRPr sz="240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6" name="Google Shape;246;p27"/>
          <p:cNvPicPr preferRelativeResize="0"/>
          <p:nvPr/>
        </p:nvPicPr>
        <p:blipFill rotWithShape="1">
          <a:blip r:embed="rId4">
            <a:alphaModFix/>
          </a:blip>
          <a:srcRect b="2442" l="0" r="0" t="0"/>
          <a:stretch/>
        </p:blipFill>
        <p:spPr>
          <a:xfrm>
            <a:off x="947219" y="2223215"/>
            <a:ext cx="7847057" cy="3454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>
            <p:ph type="title"/>
          </p:nvPr>
        </p:nvSpPr>
        <p:spPr>
          <a:xfrm>
            <a:off x="86497" y="1149178"/>
            <a:ext cx="9385213" cy="3719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/>
              <a:buNone/>
            </a:pPr>
            <a:r>
              <a:rPr b="1" lang="es-ES" sz="27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9"/>
          <p:cNvGrpSpPr/>
          <p:nvPr/>
        </p:nvGrpSpPr>
        <p:grpSpPr>
          <a:xfrm>
            <a:off x="677334" y="628190"/>
            <a:ext cx="8596668" cy="1302210"/>
            <a:chOff x="0" y="18590"/>
            <a:chExt cx="8596668" cy="1302210"/>
          </a:xfrm>
        </p:grpSpPr>
        <p:sp>
          <p:nvSpPr>
            <p:cNvPr id="150" name="Google Shape;150;p19"/>
            <p:cNvSpPr/>
            <p:nvPr/>
          </p:nvSpPr>
          <p:spPr>
            <a:xfrm>
              <a:off x="0" y="18590"/>
              <a:ext cx="8596668" cy="130221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rotWithShape="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9"/>
            <p:cNvSpPr txBox="1"/>
            <p:nvPr/>
          </p:nvSpPr>
          <p:spPr>
            <a:xfrm>
              <a:off x="63569" y="82159"/>
              <a:ext cx="8469530" cy="1175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600"/>
                <a:buFont typeface="Trebuchet MS"/>
                <a:buNone/>
              </a:pPr>
              <a:r>
                <a:rPr b="0" i="0" lang="es-ES" sz="5600" u="none" cap="none" strike="noStrik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El </a:t>
              </a:r>
              <a:r>
                <a:rPr b="0" i="0" lang="es-ES" sz="5400" u="none" cap="none" strike="noStrik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equipo</a:t>
              </a:r>
              <a:endParaRPr b="0" i="0" sz="5600" u="none" cap="none" strike="noStrik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2" name="Google Shape;152;p19"/>
          <p:cNvSpPr/>
          <p:nvPr/>
        </p:nvSpPr>
        <p:spPr>
          <a:xfrm>
            <a:off x="1002198" y="2613025"/>
            <a:ext cx="7863857" cy="3429001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138" y="2619632"/>
            <a:ext cx="2559951" cy="342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9068" y="2160589"/>
            <a:ext cx="2398728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0877" y="2715123"/>
            <a:ext cx="2495178" cy="3326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20"/>
          <p:cNvGrpSpPr/>
          <p:nvPr/>
        </p:nvGrpSpPr>
        <p:grpSpPr>
          <a:xfrm>
            <a:off x="677334" y="628190"/>
            <a:ext cx="8596668" cy="1302210"/>
            <a:chOff x="0" y="18590"/>
            <a:chExt cx="8596668" cy="1302210"/>
          </a:xfrm>
        </p:grpSpPr>
        <p:sp>
          <p:nvSpPr>
            <p:cNvPr id="161" name="Google Shape;161;p20"/>
            <p:cNvSpPr/>
            <p:nvPr/>
          </p:nvSpPr>
          <p:spPr>
            <a:xfrm>
              <a:off x="0" y="18590"/>
              <a:ext cx="8596668" cy="130221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rotWithShape="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0"/>
            <p:cNvSpPr txBox="1"/>
            <p:nvPr/>
          </p:nvSpPr>
          <p:spPr>
            <a:xfrm>
              <a:off x="63569" y="82159"/>
              <a:ext cx="8469530" cy="1175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600"/>
                <a:buFont typeface="Trebuchet MS"/>
                <a:buNone/>
              </a:pPr>
              <a:r>
                <a:rPr b="0" i="0" lang="es-ES" sz="5600" u="none" cap="none" strike="noStrik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Nuestro propósito</a:t>
              </a:r>
              <a:endParaRPr/>
            </a:p>
          </p:txBody>
        </p:sp>
      </p:grp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677334" y="1372797"/>
            <a:ext cx="8596312" cy="5073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SzPts val="1440"/>
              <a:buNone/>
            </a:pPr>
            <a:br>
              <a:rPr b="0" i="0" lang="es-E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b="1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Llevar</a:t>
            </a:r>
            <a:r>
              <a:rPr b="1" i="0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los mejores productos ecológicos de nuestra tierra, del campo a la mesa.</a:t>
            </a:r>
            <a:endParaRPr/>
          </a:p>
          <a:p>
            <a:pPr indent="-342900" lvl="0" marL="342900" rtl="0" algn="just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b="1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i="0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eleccionar los mejores proveedores </a:t>
            </a:r>
            <a:r>
              <a:rPr b="1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b="1" i="0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ofrecemos la mayor calidad del mercado para tu alojamiento.</a:t>
            </a:r>
            <a:endParaRPr/>
          </a:p>
          <a:p>
            <a:pPr indent="-342900" lvl="0" marL="342900" rtl="0" algn="just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b="1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Siempre teniendo en cuenta nuestros </a:t>
            </a:r>
            <a:r>
              <a:rPr b="1" i="0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principios de sostenibilidad del medio ambiente, el respeto por los animales y su bienestar.</a:t>
            </a:r>
            <a:endParaRPr/>
          </a:p>
          <a:p>
            <a:pPr indent="-342900" lvl="0" marL="342900" rtl="0" algn="just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b="1" i="0" lang="es-E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 tanto, obtendremos los mayores beneficios para nuestra salud.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0" lang="es-E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CUIDAMOS PARA CUIDARNOS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grpSp>
        <p:nvGrpSpPr>
          <p:cNvPr id="169" name="Google Shape;169;p21"/>
          <p:cNvGrpSpPr/>
          <p:nvPr/>
        </p:nvGrpSpPr>
        <p:grpSpPr>
          <a:xfrm>
            <a:off x="677690" y="2503437"/>
            <a:ext cx="8596312" cy="3789720"/>
            <a:chOff x="0" y="45858"/>
            <a:chExt cx="8596312" cy="3789720"/>
          </a:xfrm>
        </p:grpSpPr>
        <p:sp>
          <p:nvSpPr>
            <p:cNvPr id="170" name="Google Shape;170;p21"/>
            <p:cNvSpPr/>
            <p:nvPr/>
          </p:nvSpPr>
          <p:spPr>
            <a:xfrm>
              <a:off x="0" y="473898"/>
              <a:ext cx="8596312" cy="7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426457" y="45858"/>
              <a:ext cx="8162502" cy="85608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1"/>
            <p:cNvSpPr txBox="1"/>
            <p:nvPr/>
          </p:nvSpPr>
          <p:spPr>
            <a:xfrm>
              <a:off x="468247" y="87648"/>
              <a:ext cx="8078922" cy="7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27425" spcFirstLastPara="1" rIns="2274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Trebuchet MS"/>
                <a:buNone/>
              </a:pPr>
              <a:r>
                <a:rPr b="0" i="0" lang="es-ES" sz="29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Por la ubicación</a:t>
              </a: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0" y="1789338"/>
              <a:ext cx="8596312" cy="7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409248" y="1361298"/>
              <a:ext cx="8184956" cy="856080"/>
            </a:xfrm>
            <a:prstGeom prst="roundRect">
              <a:avLst>
                <a:gd fmla="val 16667" name="adj"/>
              </a:avLst>
            </a:prstGeom>
            <a:solidFill>
              <a:srgbClr val="A4C31D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 txBox="1"/>
            <p:nvPr/>
          </p:nvSpPr>
          <p:spPr>
            <a:xfrm>
              <a:off x="451038" y="1403088"/>
              <a:ext cx="8101376" cy="7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27425" spcFirstLastPara="1" rIns="2274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Trebuchet MS"/>
                <a:buNone/>
              </a:pPr>
              <a:r>
                <a:rPr b="0" i="0" lang="es-ES" sz="29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Por la salud y el medio ambiente</a:t>
              </a: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0" y="3104778"/>
              <a:ext cx="8596312" cy="7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409248" y="2676738"/>
              <a:ext cx="8184956" cy="856080"/>
            </a:xfrm>
            <a:prstGeom prst="roundRect">
              <a:avLst>
                <a:gd fmla="val 16667" name="adj"/>
              </a:avLst>
            </a:prstGeom>
            <a:solidFill>
              <a:srgbClr val="E7B91A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1"/>
            <p:cNvSpPr txBox="1"/>
            <p:nvPr/>
          </p:nvSpPr>
          <p:spPr>
            <a:xfrm>
              <a:off x="451038" y="2718528"/>
              <a:ext cx="8101376" cy="7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27425" spcFirstLastPara="1" rIns="2274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Trebuchet MS"/>
                <a:buNone/>
              </a:pPr>
              <a:r>
                <a:rPr b="0" i="0" lang="es-ES" sz="29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Por el conocimiento de los productos </a:t>
              </a:r>
              <a:endParaRPr/>
            </a:p>
          </p:txBody>
        </p:sp>
      </p:grpSp>
      <p:grpSp>
        <p:nvGrpSpPr>
          <p:cNvPr id="179" name="Google Shape;179;p21"/>
          <p:cNvGrpSpPr/>
          <p:nvPr/>
        </p:nvGrpSpPr>
        <p:grpSpPr>
          <a:xfrm>
            <a:off x="494270" y="518984"/>
            <a:ext cx="8909222" cy="1421816"/>
            <a:chOff x="0" y="5200"/>
            <a:chExt cx="8596668" cy="1310400"/>
          </a:xfrm>
        </p:grpSpPr>
        <p:sp>
          <p:nvSpPr>
            <p:cNvPr id="180" name="Google Shape;180;p21"/>
            <p:cNvSpPr/>
            <p:nvPr/>
          </p:nvSpPr>
          <p:spPr>
            <a:xfrm>
              <a:off x="0" y="5200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1" name="Google Shape;181;p21"/>
            <p:cNvSpPr txBox="1"/>
            <p:nvPr/>
          </p:nvSpPr>
          <p:spPr>
            <a:xfrm>
              <a:off x="63968" y="69168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400"/>
                <a:buFont typeface="Trebuchet MS"/>
                <a:buNone/>
              </a:pPr>
              <a:r>
                <a:rPr lang="es-ES" sz="5400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¿Por qué la elegimos?</a:t>
              </a:r>
              <a:endParaRPr b="0" sz="54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t/>
            </a:r>
            <a:endParaRPr sz="4000"/>
          </a:p>
        </p:txBody>
      </p:sp>
      <p:pic>
        <p:nvPicPr>
          <p:cNvPr id="187" name="Google Shape;187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3644" y="3151063"/>
            <a:ext cx="5906530" cy="3322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22"/>
          <p:cNvGrpSpPr/>
          <p:nvPr/>
        </p:nvGrpSpPr>
        <p:grpSpPr>
          <a:xfrm>
            <a:off x="568411" y="494271"/>
            <a:ext cx="8872151" cy="1446528"/>
            <a:chOff x="0" y="5200"/>
            <a:chExt cx="8596668" cy="1310400"/>
          </a:xfrm>
        </p:grpSpPr>
        <p:sp>
          <p:nvSpPr>
            <p:cNvPr id="189" name="Google Shape;189;p22"/>
            <p:cNvSpPr/>
            <p:nvPr/>
          </p:nvSpPr>
          <p:spPr>
            <a:xfrm>
              <a:off x="0" y="5200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0" name="Google Shape;190;p22"/>
            <p:cNvSpPr txBox="1"/>
            <p:nvPr/>
          </p:nvSpPr>
          <p:spPr>
            <a:xfrm>
              <a:off x="63968" y="69168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400"/>
                <a:buFont typeface="Trebuchet MS"/>
                <a:buNone/>
              </a:pPr>
              <a:r>
                <a:rPr lang="es-ES" sz="5400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¿A qué nos dedicamos?</a:t>
              </a:r>
              <a:endParaRPr b="0" sz="54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91" name="Google Shape;191;p22"/>
          <p:cNvSpPr txBox="1"/>
          <p:nvPr/>
        </p:nvSpPr>
        <p:spPr>
          <a:xfrm>
            <a:off x="568411" y="2228671"/>
            <a:ext cx="87401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Distribución de productos ecológicos en la zona occidental de Cádiz y oriental de Málaga, para el consumo en alojamientos turísticos.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0027" y="3429000"/>
            <a:ext cx="6670654" cy="2515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23"/>
          <p:cNvGrpSpPr/>
          <p:nvPr/>
        </p:nvGrpSpPr>
        <p:grpSpPr>
          <a:xfrm>
            <a:off x="556053" y="469557"/>
            <a:ext cx="8983363" cy="1594021"/>
            <a:chOff x="0" y="5200"/>
            <a:chExt cx="8596668" cy="1310400"/>
          </a:xfrm>
        </p:grpSpPr>
        <p:sp>
          <p:nvSpPr>
            <p:cNvPr id="199" name="Google Shape;199;p23"/>
            <p:cNvSpPr/>
            <p:nvPr/>
          </p:nvSpPr>
          <p:spPr>
            <a:xfrm>
              <a:off x="0" y="5200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0" name="Google Shape;200;p23"/>
            <p:cNvSpPr txBox="1"/>
            <p:nvPr/>
          </p:nvSpPr>
          <p:spPr>
            <a:xfrm>
              <a:off x="63968" y="69168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400"/>
                <a:buFont typeface="Trebuchet MS"/>
                <a:buNone/>
              </a:pPr>
              <a:r>
                <a:rPr b="0" lang="es-ES" sz="5400" cap="non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Nuestro</a:t>
              </a:r>
              <a:r>
                <a:rPr lang="es-ES" sz="5400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 productos</a:t>
              </a:r>
              <a:endParaRPr b="0" sz="54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01" name="Google Shape;201;p23"/>
          <p:cNvSpPr txBox="1"/>
          <p:nvPr/>
        </p:nvSpPr>
        <p:spPr>
          <a:xfrm>
            <a:off x="622898" y="2541632"/>
            <a:ext cx="8343097" cy="3447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El origen de nuestros productos ecológicos son de nuestra tierra, Andalucía.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Contamos con la mayor extensión de terreno cultivable ecológico de España.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Son de la mejor calidad del mercado, elegidos cuidadosamente.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Podemos ofrecer todos los productos que nos demanden de tipo ecológico.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207" name="Google Shape;20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824" y="2448729"/>
            <a:ext cx="5461687" cy="3901275"/>
          </a:xfrm>
          <a:prstGeom prst="rect">
            <a:avLst/>
          </a:prstGeom>
          <a:solidFill>
            <a:srgbClr val="171717"/>
          </a:solidFill>
          <a:ln>
            <a:noFill/>
          </a:ln>
        </p:spPr>
      </p:pic>
      <p:grpSp>
        <p:nvGrpSpPr>
          <p:cNvPr id="208" name="Google Shape;208;p24"/>
          <p:cNvGrpSpPr/>
          <p:nvPr/>
        </p:nvGrpSpPr>
        <p:grpSpPr>
          <a:xfrm>
            <a:off x="407773" y="619999"/>
            <a:ext cx="9032789" cy="1418865"/>
            <a:chOff x="0" y="5200"/>
            <a:chExt cx="8596668" cy="1310400"/>
          </a:xfrm>
        </p:grpSpPr>
        <p:sp>
          <p:nvSpPr>
            <p:cNvPr id="209" name="Google Shape;209;p24"/>
            <p:cNvSpPr/>
            <p:nvPr/>
          </p:nvSpPr>
          <p:spPr>
            <a:xfrm>
              <a:off x="0" y="5200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0" name="Google Shape;210;p24"/>
            <p:cNvSpPr txBox="1"/>
            <p:nvPr/>
          </p:nvSpPr>
          <p:spPr>
            <a:xfrm>
              <a:off x="63968" y="69168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400"/>
                <a:buFont typeface="Trebuchet MS"/>
                <a:buNone/>
              </a:pPr>
              <a:r>
                <a:rPr b="0" lang="es-ES" sz="5400" cap="non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Nues</a:t>
              </a:r>
              <a:r>
                <a:rPr lang="es-ES" sz="5400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tros clientes</a:t>
              </a:r>
              <a:endParaRPr b="0" sz="54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11" name="Google Shape;211;p24"/>
          <p:cNvSpPr/>
          <p:nvPr/>
        </p:nvSpPr>
        <p:spPr>
          <a:xfrm>
            <a:off x="3847067" y="3884108"/>
            <a:ext cx="2088292" cy="1989438"/>
          </a:xfrm>
          <a:prstGeom prst="donut">
            <a:avLst>
              <a:gd fmla="val 4311" name="adj"/>
            </a:avLst>
          </a:prstGeom>
          <a:solidFill>
            <a:srgbClr val="FF0000"/>
          </a:solidFill>
          <a:ln cap="rnd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4975667" y="5214551"/>
            <a:ext cx="172995" cy="74141"/>
          </a:xfrm>
          <a:prstGeom prst="ellipse">
            <a:avLst/>
          </a:prstGeom>
          <a:solidFill>
            <a:srgbClr val="FFFF00"/>
          </a:solidFill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13" name="Google Shape;213;p24"/>
          <p:cNvCxnSpPr/>
          <p:nvPr/>
        </p:nvCxnSpPr>
        <p:spPr>
          <a:xfrm rot="10800000">
            <a:off x="5159973" y="5288692"/>
            <a:ext cx="1248032" cy="691980"/>
          </a:xfrm>
          <a:prstGeom prst="straightConnector1">
            <a:avLst/>
          </a:prstGeom>
          <a:noFill/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14" name="Google Shape;214;p24"/>
          <p:cNvSpPr txBox="1"/>
          <p:nvPr/>
        </p:nvSpPr>
        <p:spPr>
          <a:xfrm>
            <a:off x="5783989" y="5969001"/>
            <a:ext cx="17670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Estamos aquí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220" name="Google Shape;220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545" y="1240939"/>
            <a:ext cx="8127942" cy="54186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25"/>
          <p:cNvGrpSpPr/>
          <p:nvPr/>
        </p:nvGrpSpPr>
        <p:grpSpPr>
          <a:xfrm>
            <a:off x="492370" y="478302"/>
            <a:ext cx="8932984" cy="1603716"/>
            <a:chOff x="-127936" y="-1166735"/>
            <a:chExt cx="8596668" cy="1310400"/>
          </a:xfrm>
        </p:grpSpPr>
        <p:sp>
          <p:nvSpPr>
            <p:cNvPr id="222" name="Google Shape;222;p25"/>
            <p:cNvSpPr/>
            <p:nvPr/>
          </p:nvSpPr>
          <p:spPr>
            <a:xfrm>
              <a:off x="-127936" y="-1166735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3" name="Google Shape;223;p25"/>
            <p:cNvSpPr txBox="1"/>
            <p:nvPr/>
          </p:nvSpPr>
          <p:spPr>
            <a:xfrm>
              <a:off x="0" y="-1097567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600"/>
                <a:buFont typeface="Trebuchet MS"/>
                <a:buNone/>
              </a:pPr>
              <a:r>
                <a:rPr lang="es-ES" sz="3600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Distribución</a:t>
              </a:r>
              <a:endParaRPr b="0" sz="36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24" name="Google Shape;22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3145" y="3358799"/>
            <a:ext cx="3502855" cy="118290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/>
          <p:nvPr/>
        </p:nvSpPr>
        <p:spPr>
          <a:xfrm>
            <a:off x="4594230" y="4541707"/>
            <a:ext cx="19413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3F7818"/>
                </a:solidFill>
                <a:latin typeface="Trebuchet MS"/>
                <a:ea typeface="Trebuchet MS"/>
                <a:cs typeface="Trebuchet MS"/>
                <a:sym typeface="Trebuchet MS"/>
              </a:rPr>
              <a:t>952 33 6220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grpSp>
        <p:nvGrpSpPr>
          <p:cNvPr id="231" name="Google Shape;231;p26"/>
          <p:cNvGrpSpPr/>
          <p:nvPr/>
        </p:nvGrpSpPr>
        <p:grpSpPr>
          <a:xfrm>
            <a:off x="492369" y="492369"/>
            <a:ext cx="8989255" cy="1561513"/>
            <a:chOff x="-127936" y="-1166735"/>
            <a:chExt cx="8596668" cy="1310400"/>
          </a:xfrm>
        </p:grpSpPr>
        <p:sp>
          <p:nvSpPr>
            <p:cNvPr id="232" name="Google Shape;232;p26"/>
            <p:cNvSpPr/>
            <p:nvPr/>
          </p:nvSpPr>
          <p:spPr>
            <a:xfrm>
              <a:off x="-127936" y="-1166735"/>
              <a:ext cx="8596668" cy="131040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3" name="Google Shape;233;p26"/>
            <p:cNvSpPr txBox="1"/>
            <p:nvPr/>
          </p:nvSpPr>
          <p:spPr>
            <a:xfrm>
              <a:off x="-63969" y="-1105390"/>
              <a:ext cx="8468732" cy="1182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5400"/>
                <a:buFont typeface="Trebuchet MS"/>
                <a:buNone/>
              </a:pPr>
              <a:r>
                <a:rPr b="0" lang="es-ES" sz="5400" cap="none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Cat</a:t>
              </a:r>
              <a:r>
                <a:rPr lang="es-ES" sz="5400">
                  <a:solidFill>
                    <a:srgbClr val="FFFF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álogo</a:t>
              </a:r>
              <a:endParaRPr b="0" sz="54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34" name="Google Shape;23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60" y="2366961"/>
            <a:ext cx="2744175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1369" y="2366961"/>
            <a:ext cx="2744176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8279" y="2366961"/>
            <a:ext cx="2744176" cy="388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a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